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2"/>
  </p:notesMasterIdLst>
  <p:handoutMasterIdLst>
    <p:handoutMasterId r:id="rId63"/>
  </p:handoutMasterIdLst>
  <p:sldIdLst>
    <p:sldId id="266" r:id="rId5"/>
    <p:sldId id="308" r:id="rId6"/>
    <p:sldId id="310" r:id="rId7"/>
    <p:sldId id="309" r:id="rId8"/>
    <p:sldId id="311" r:id="rId9"/>
    <p:sldId id="312" r:id="rId10"/>
    <p:sldId id="341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9" r:id="rId60"/>
    <p:sldId id="340" r:id="rId6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b="0" i="0" dirty="0"/>
            <a:t>O estudo das cores</a:t>
          </a:r>
          <a:r>
            <a:rPr lang="pt-BR" noProof="0" dirty="0"/>
            <a:t>.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pt-BR" noProof="0" dirty="0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b="0" i="0" dirty="0"/>
            <a:t>Harmonia das cores</a:t>
          </a:r>
          <a:r>
            <a:rPr lang="pt-BR" noProof="0" dirty="0"/>
            <a:t>.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pt-BR" noProof="0" dirty="0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b="0" i="0" dirty="0"/>
            <a:t>O que são cores?</a:t>
          </a:r>
          <a:endParaRPr lang="pt-BR" noProof="0" dirty="0"/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pt-BR" noProof="0" dirty="0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400" b="0" i="0" kern="1200" dirty="0"/>
            <a:t>O estudo das cores</a:t>
          </a:r>
          <a:r>
            <a:rPr lang="pt-BR" sz="2400" kern="1200" noProof="0" dirty="0"/>
            <a:t>. 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400" b="0" i="0" kern="1200" dirty="0"/>
            <a:t>Harmonia das cores</a:t>
          </a:r>
          <a:r>
            <a:rPr lang="pt-BR" sz="2400" kern="1200" noProof="0" dirty="0"/>
            <a:t>.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400" b="0" i="0" kern="1200" dirty="0"/>
            <a:t>O que são cores?</a:t>
          </a:r>
          <a:endParaRPr lang="pt-BR" sz="2400" kern="1200" noProof="0" dirty="0"/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Lista de Rótulos de Folha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B5646-C504-47F2-9443-70316A3DF706}" type="datetimeFigureOut">
              <a:rPr lang="pt-BR" smtClean="0"/>
              <a:t>26/01/2023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84F96-8EB6-426A-9D4F-EFFB8497D4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9040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08BB-2991-4CD2-87EC-C937A3D677CF}" type="datetimeFigureOut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1B43E-7BEB-4A6E-923F-A85422EFDE1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4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81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18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68F44-0190-452C-99F4-9D45B43E835D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A64EF-F5C2-4B94-BDA4-C1E672592B7D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7B5363-FC9C-403B-8B02-7E3727244E3E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65507B-DF23-4EA0-A509-730DBF44FE8C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073A11-3E1D-401F-8598-3F7D904002D3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E9C50E-F1CC-4AF0-9D96-24628ACA06B8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5573D3-9E31-4B9D-A40F-845A455B2047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DC14B858-016A-4025-A56F-12B208AB836C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5DF830C-0D4A-4406-A436-C9B2F71590BD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AD04C2D9-8B52-4B8C-9620-7C67A84A7037}" type="datetime1">
              <a:rPr lang="pt-BR" noProof="0" smtClean="0"/>
              <a:t>26/01/2023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designpravaler.com/mcdonalds-analise-visual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nificados.com.br/teoria-das-cores/" TargetMode="External"/><Relationship Id="rId7" Type="http://schemas.openxmlformats.org/officeDocument/2006/relationships/hyperlink" Target="https://edisciplinas.usp.br/pluginfile.php/4970086/mod_resource/content/1/Slides%20aula%206%20Contrastes%20e%20harmonias%20Gabriella.pdf" TargetMode="External"/><Relationship Id="rId2" Type="http://schemas.openxmlformats.org/officeDocument/2006/relationships/hyperlink" Target="https://www.adorocinema.com/filmes/filme-234023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pocanegocios.globo.com/Empresa/noticia/2018/09/por-que-empresas-de-fast-food-tem-logos-com-cores-vibrantes.html" TargetMode="External"/><Relationship Id="rId5" Type="http://schemas.openxmlformats.org/officeDocument/2006/relationships/hyperlink" Target="https://www.significados.com.br/cores-quentes-e-frias/" TargetMode="External"/><Relationship Id="rId4" Type="http://schemas.openxmlformats.org/officeDocument/2006/relationships/hyperlink" Target="https://www.significados.com.br/cores-2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 rtlCol="0">
            <a:normAutofit/>
          </a:bodyPr>
          <a:lstStyle/>
          <a:p>
            <a:pPr algn="ctr"/>
            <a:r>
              <a:rPr lang="pt-B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Teoria das Cores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rtlCol="0">
            <a:normAutofit/>
          </a:bodyPr>
          <a:lstStyle/>
          <a:p>
            <a:pPr algn="ctr"/>
            <a:r>
              <a:rPr lang="pt-BR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O que é a Teoria das Cores?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0553B4B-F65F-7FA3-42C7-0650786EDFA1}"/>
              </a:ext>
            </a:extLst>
          </p:cNvPr>
          <p:cNvSpPr txBox="1"/>
          <p:nvPr/>
        </p:nvSpPr>
        <p:spPr>
          <a:xfrm>
            <a:off x="480269" y="1011981"/>
            <a:ext cx="111972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Harmonia monocromática</a:t>
            </a:r>
          </a:p>
          <a:p>
            <a:pPr algn="just"/>
            <a:endParaRPr lang="pt-BR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Na harmonia monocromática é escolhida uma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cor inicial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que deverá ser trabalhada juntamente com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suas variações de tonalidade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que resultam de diferenças entre saturação e quantidade de luz e sombra, por exemplo.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É a harmonia mais simples e convém ser escolhida quando o contraste entre as cores não é um ponto fundamental para o trabalho, já que as combinações obtidas são caracterizadas pela simplicidade e pelo equilíbrio entre as tonalidades.</a:t>
            </a:r>
          </a:p>
        </p:txBody>
      </p:sp>
    </p:spTree>
    <p:extLst>
      <p:ext uri="{BB962C8B-B14F-4D97-AF65-F5344CB8AC3E}">
        <p14:creationId xmlns:p14="http://schemas.microsoft.com/office/powerpoint/2010/main" val="273202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68FC7D-5D9F-1270-23EA-A007E5FF282E}"/>
              </a:ext>
            </a:extLst>
          </p:cNvPr>
          <p:cNvSpPr txBox="1"/>
          <p:nvPr/>
        </p:nvSpPr>
        <p:spPr>
          <a:xfrm>
            <a:off x="505436" y="1012820"/>
            <a:ext cx="112475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Harmonia análoga</a:t>
            </a:r>
          </a:p>
          <a:p>
            <a:pPr algn="l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</a:t>
            </a:r>
            <a:r>
              <a:rPr lang="pt-BR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harmonia análoga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é trabalhada a partir da escolha de uma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cor primária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(vermelho, azul e amarelo) que é utilizada em conjunto com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cores próximas da roda das cores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</a:t>
            </a: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cor primária escolhida é a cor principal, enquanto as cores seguintes têm a função de garantir mais harmonia ao conjunto de cores, podendo ser utilizadas em detalhes ou complementos. </a:t>
            </a: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 harmonia análoga confere um pouco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mais de contraste entre as cores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permitindo mais diversidade de combinações, em comparação à harmonia monocromática.</a:t>
            </a:r>
          </a:p>
        </p:txBody>
      </p:sp>
    </p:spTree>
    <p:extLst>
      <p:ext uri="{BB962C8B-B14F-4D97-AF65-F5344CB8AC3E}">
        <p14:creationId xmlns:p14="http://schemas.microsoft.com/office/powerpoint/2010/main" val="219280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6800DAC-41A7-B694-EFDF-B83263B794BF}"/>
              </a:ext>
            </a:extLst>
          </p:cNvPr>
          <p:cNvSpPr txBox="1"/>
          <p:nvPr/>
        </p:nvSpPr>
        <p:spPr>
          <a:xfrm>
            <a:off x="413157" y="1011981"/>
            <a:ext cx="113985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Harmonia complementar</a:t>
            </a:r>
          </a:p>
          <a:p>
            <a:pPr algn="l"/>
            <a:endParaRPr lang="pt-BR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Nesse tipo de harmonia são usadas duas cores complementares (combinação de cores com mais contraste), localizadas em </a:t>
            </a:r>
            <a:r>
              <a:rPr lang="pt-BR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pontos opostos na roda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Assim como acontece nos outros tipos de harmonia, é preciso definir inicialmente uma cor predominante, que será usada juntamente com a cor complementar. </a:t>
            </a:r>
          </a:p>
          <a:p>
            <a:pPr algn="just"/>
            <a:endParaRPr lang="pt-B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O uso desse tipo de harmonia é indicado quando o objetivo é ressaltar um contraste de cores de maneira mais evidente.</a:t>
            </a:r>
          </a:p>
        </p:txBody>
      </p:sp>
    </p:spTree>
    <p:extLst>
      <p:ext uri="{BB962C8B-B14F-4D97-AF65-F5344CB8AC3E}">
        <p14:creationId xmlns:p14="http://schemas.microsoft.com/office/powerpoint/2010/main" val="213365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6C4116-4926-ABD4-DC4E-D4CF95DCFBF0}"/>
              </a:ext>
            </a:extLst>
          </p:cNvPr>
          <p:cNvSpPr txBox="1"/>
          <p:nvPr/>
        </p:nvSpPr>
        <p:spPr>
          <a:xfrm>
            <a:off x="513825" y="1011981"/>
            <a:ext cx="112307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Harmonia triádica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 harmonia triádica são utilizadas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três cores diferentes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escolhidas de forma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equidistante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na roda das cores. </a:t>
            </a: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 tipo de harmonia é indicado quando o contraste entre as cores é um ponto importante para o trabalho, já que os resultados possuem equilíbrio entre o contraste das cores e a harmonia do conjunto.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Assim como acontece nas demais harmonias, é interessante que uma das cores seja escolhida como principal, devendo-se utilizar as outras duas para efeitos secundários.</a:t>
            </a:r>
          </a:p>
        </p:txBody>
      </p:sp>
    </p:spTree>
    <p:extLst>
      <p:ext uri="{BB962C8B-B14F-4D97-AF65-F5344CB8AC3E}">
        <p14:creationId xmlns:p14="http://schemas.microsoft.com/office/powerpoint/2010/main" val="370492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098" name="Picture 2" descr="Harmonia">
            <a:extLst>
              <a:ext uri="{FF2B5EF4-FFF2-40B4-BE49-F238E27FC236}">
                <a16:creationId xmlns:a16="http://schemas.microsoft.com/office/drawing/2014/main" id="{9CE62C24-AA15-EBED-C861-95D6D99E0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21" y="942596"/>
            <a:ext cx="6411358" cy="512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895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F46E77D3-1930-9ED9-9FDC-3232C4FCA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1037891"/>
            <a:ext cx="942154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4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467187A8-B32F-04FB-1038-D2E8BA85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1033128"/>
            <a:ext cx="942154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6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118342CB-64F3-5D07-B4E9-AADA24B9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956917"/>
            <a:ext cx="1011696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FD42B725-599F-0BFE-2E35-D630224B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1123628"/>
            <a:ext cx="966922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7CCFD71E-5BDD-4BFD-82D4-81A55A77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1033128"/>
            <a:ext cx="996454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1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graphicFrame>
        <p:nvGraphicFramePr>
          <p:cNvPr id="4" name="Espaço Reservado para Conteúdo 2" descr="Elemento gráfico do SmartArt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9665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5" name="Imagem 4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D4818A06-3567-EB0D-A603-FF58DC21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199839"/>
            <a:ext cx="9831172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8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12256FEA-D9A8-54CD-14A8-3C5C643A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1114102"/>
            <a:ext cx="9526329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47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11621D51-8FB3-29CE-C7C7-5A2FEB42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028365"/>
            <a:ext cx="945964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02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E2FB27A3-81CB-7544-943C-B308AE8C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080760"/>
            <a:ext cx="985975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44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47D045D6-C74F-75DE-9482-AF79E7F0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956917"/>
            <a:ext cx="11098174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2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6" name="Imagem 5" descr="Forma&#10;&#10;Descrição gerada automaticamente com confiança baixa">
            <a:extLst>
              <a:ext uri="{FF2B5EF4-FFF2-40B4-BE49-F238E27FC236}">
                <a16:creationId xmlns:a16="http://schemas.microsoft.com/office/drawing/2014/main" id="{A25BC1EE-23FA-8654-5BD3-257AE5E2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1085523"/>
            <a:ext cx="11117226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82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4C6FC3-6162-89F5-DB6B-8A02BDEB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1152207"/>
            <a:ext cx="10955279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44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FEEB8A30-A388-BBCD-2F68-9CC7B569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990259"/>
            <a:ext cx="11041016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75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5" name="Imagem 4" descr="Imagem editada de uma pessoa&#10;&#10;Descrição gerada automaticamente com confiança média">
            <a:extLst>
              <a:ext uri="{FF2B5EF4-FFF2-40B4-BE49-F238E27FC236}">
                <a16:creationId xmlns:a16="http://schemas.microsoft.com/office/drawing/2014/main" id="{B91FCC71-D38C-1261-F1F7-EC573EFA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1118865"/>
            <a:ext cx="1039322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73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Uma imagem contendo mesa, hidrante, colorido&#10;&#10;Descrição gerada automaticamente">
            <a:extLst>
              <a:ext uri="{FF2B5EF4-FFF2-40B4-BE49-F238E27FC236}">
                <a16:creationId xmlns:a16="http://schemas.microsoft.com/office/drawing/2014/main" id="{FEFBB7DF-895D-5E87-D785-F882E27B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899759"/>
            <a:ext cx="10555173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467A831-3A6C-2585-0E52-A677B7B305DD}"/>
              </a:ext>
            </a:extLst>
          </p:cNvPr>
          <p:cNvSpPr txBox="1"/>
          <p:nvPr/>
        </p:nvSpPr>
        <p:spPr>
          <a:xfrm>
            <a:off x="589327" y="1011981"/>
            <a:ext cx="111552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u="sng" dirty="0">
                <a:effectLst/>
                <a:latin typeface="Open Sans" panose="020B0606030504020204" pitchFamily="34" charset="0"/>
              </a:rPr>
              <a:t>O que é a Teoria das Cores?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Teoria das Cores são os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estudos e experimentos relacionados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com a associação entre a luz e a natureza das cores. </a:t>
            </a:r>
          </a:p>
          <a:p>
            <a:pPr algn="just"/>
            <a:endParaRPr lang="pt-B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Leonardo Da Vinci, Isaac Newton, Goethe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 outros estudiosos inicialmente buscavam saber como acontecia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 processo de formação das cores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Com o passar do tempo a Teoria se tornou mais extensa e hoje compreende vários campos de observação a respeito das cores.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Os estudos incluem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desde a compreensão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sobre o que são as cores, como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elas se formam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como acontece a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interpretação da visão e do cérebro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até os usos na prática e as melhores formas de aplicação.</a:t>
            </a:r>
          </a:p>
        </p:txBody>
      </p:sp>
    </p:spTree>
    <p:extLst>
      <p:ext uri="{BB962C8B-B14F-4D97-AF65-F5344CB8AC3E}">
        <p14:creationId xmlns:p14="http://schemas.microsoft.com/office/powerpoint/2010/main" val="1923315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Uma imagem contendo invertebrado, animal, coral, mesa&#10;&#10;Descrição gerada automaticamente">
            <a:extLst>
              <a:ext uri="{FF2B5EF4-FFF2-40B4-BE49-F238E27FC236}">
                <a16:creationId xmlns:a16="http://schemas.microsoft.com/office/drawing/2014/main" id="{747491D0-D94D-DAF0-1EA1-DC713A0E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6" y="923575"/>
            <a:ext cx="10545647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14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Pessoas em pé posando para foto&#10;&#10;Descrição gerada automaticamente">
            <a:extLst>
              <a:ext uri="{FF2B5EF4-FFF2-40B4-BE49-F238E27FC236}">
                <a16:creationId xmlns:a16="http://schemas.microsoft.com/office/drawing/2014/main" id="{22C67B9B-C7A5-7AA8-A30B-DADE5421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03" y="872317"/>
            <a:ext cx="9116793" cy="51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24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Pessoas posando para foto com as mãos na cintura&#10;&#10;Descrição gerada automaticamente">
            <a:extLst>
              <a:ext uri="{FF2B5EF4-FFF2-40B4-BE49-F238E27FC236}">
                <a16:creationId xmlns:a16="http://schemas.microsoft.com/office/drawing/2014/main" id="{678D09A6-215A-B272-8F45-DAF1FDE4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12" y="1009091"/>
            <a:ext cx="9104775" cy="51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5" name="Imagem 4" descr="Desenho de uma pessoa&#10;&#10;Descrição gerada automaticamente">
            <a:extLst>
              <a:ext uri="{FF2B5EF4-FFF2-40B4-BE49-F238E27FC236}">
                <a16:creationId xmlns:a16="http://schemas.microsoft.com/office/drawing/2014/main" id="{AC8B5C10-5FDD-D913-EC83-1A4B99B2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83" y="1011981"/>
            <a:ext cx="8782834" cy="497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69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95250F68-6813-8060-04D9-3C1A1DE5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23" y="933450"/>
            <a:ext cx="8508353" cy="53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Nome da empresa&#10;&#10;Descrição gerada automaticamente com confiança média">
            <a:extLst>
              <a:ext uri="{FF2B5EF4-FFF2-40B4-BE49-F238E27FC236}">
                <a16:creationId xmlns:a16="http://schemas.microsoft.com/office/drawing/2014/main" id="{15E9335A-6DC8-26ED-15ED-DF494C28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34" y="951270"/>
            <a:ext cx="9115816" cy="50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05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2D33E45F-64D0-BC73-35F3-982729FE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84" y="888156"/>
            <a:ext cx="9187631" cy="52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3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3" name="Imagem 2" descr="Mulher segurando placa amarela&#10;&#10;Descrição gerada automaticamente com confiança média">
            <a:extLst>
              <a:ext uri="{FF2B5EF4-FFF2-40B4-BE49-F238E27FC236}">
                <a16:creationId xmlns:a16="http://schemas.microsoft.com/office/drawing/2014/main" id="{193A06EA-CBFB-F75A-BD43-C9610B0F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96" y="1011981"/>
            <a:ext cx="9501968" cy="529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38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4" name="Imagem 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87434034-064F-3A5F-F295-584E56FD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49" y="897186"/>
            <a:ext cx="8896303" cy="51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8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6CB70A-23AA-938F-8CC9-05C34F4410A3}"/>
              </a:ext>
            </a:extLst>
          </p:cNvPr>
          <p:cNvSpPr txBox="1"/>
          <p:nvPr/>
        </p:nvSpPr>
        <p:spPr>
          <a:xfrm>
            <a:off x="530604" y="101198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u="sng" dirty="0">
                <a:effectLst/>
                <a:latin typeface="Open Sans" panose="020B0606030504020204" pitchFamily="34" charset="0"/>
              </a:rPr>
              <a:t>A Teoria das Cores de Goethe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60778A-C99A-CBE9-70BE-6063EB73EF1D}"/>
              </a:ext>
            </a:extLst>
          </p:cNvPr>
          <p:cNvSpPr txBox="1"/>
          <p:nvPr/>
        </p:nvSpPr>
        <p:spPr>
          <a:xfrm>
            <a:off x="530604" y="1360670"/>
            <a:ext cx="11255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O escritor e cientista alemão Johann Wolfgang von Goethe (1749-1832) publicou o livro </a:t>
            </a:r>
            <a:r>
              <a:rPr lang="pt-BR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Teoria das Cores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em 1810. Na obra, ele descreveu suas impressões e estudos a respeito da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fenomenologia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 cor.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Goethe buscou compreender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os impactos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que eram causados pelo uso das cores, além de entender como esse conhecimento poderia ser mais bem aproveitado com uso adequado em diferentes áreas. </a:t>
            </a:r>
          </a:p>
          <a:p>
            <a:pPr algn="just"/>
            <a:endParaRPr lang="pt-B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Seus estudos deram espaço a uma percepção mais subjetiva e profunda das cores e sobre sua relação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com a Psicologia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por exemplo.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Antes de concluir os estudos que levaram à publicação da Teoria, Goethe já havia registrado seus primeiros estudos no ensaio </a:t>
            </a:r>
            <a:r>
              <a:rPr lang="pt-BR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Contribuições para a Óptica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publicado em 1791.</a:t>
            </a:r>
          </a:p>
        </p:txBody>
      </p:sp>
    </p:spTree>
    <p:extLst>
      <p:ext uri="{BB962C8B-B14F-4D97-AF65-F5344CB8AC3E}">
        <p14:creationId xmlns:p14="http://schemas.microsoft.com/office/powerpoint/2010/main" val="298901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A5C79A1-5379-8472-84CC-AEE581EE37A6}"/>
              </a:ext>
            </a:extLst>
          </p:cNvPr>
          <p:cNvSpPr txBox="1"/>
          <p:nvPr/>
        </p:nvSpPr>
        <p:spPr>
          <a:xfrm>
            <a:off x="472230" y="1246873"/>
            <a:ext cx="112475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O pintor e cientista italiano Leonardo Da Vinci (1452-1519), em suas pesquisas e formulações retratadas no livro Tratado da Pintura e da Paisagem – Sombra e Luz, já afirmava que 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cor era uma propriedade da luz e não dos objetos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Mais tarde, o físico inglês Isaac Newton (1643-1727), nos seus experimentos aprofundou os estudou sobre a influência da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luz do sol na formação das cores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pic>
        <p:nvPicPr>
          <p:cNvPr id="2052" name="Picture 4" descr="Resultado de imagem para leonardo da vinci">
            <a:extLst>
              <a:ext uri="{FF2B5EF4-FFF2-40B4-BE49-F238E27FC236}">
                <a16:creationId xmlns:a16="http://schemas.microsoft.com/office/drawing/2014/main" id="{470008A4-24C4-20CB-33F8-C640C15BD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3127260"/>
            <a:ext cx="4053007" cy="27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5C5D1F0-DCB0-FBAD-ADC8-0F5755F5B390}"/>
              </a:ext>
            </a:extLst>
          </p:cNvPr>
          <p:cNvSpPr txBox="1"/>
          <p:nvPr/>
        </p:nvSpPr>
        <p:spPr>
          <a:xfrm>
            <a:off x="2212568" y="2825040"/>
            <a:ext cx="212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Leonardo Da Vinci </a:t>
            </a:r>
            <a:endParaRPr lang="pt-BR" dirty="0"/>
          </a:p>
        </p:txBody>
      </p:sp>
      <p:pic>
        <p:nvPicPr>
          <p:cNvPr id="2054" name="Picture 6" descr="Resultado de imagem para isac newton">
            <a:extLst>
              <a:ext uri="{FF2B5EF4-FFF2-40B4-BE49-F238E27FC236}">
                <a16:creationId xmlns:a16="http://schemas.microsoft.com/office/drawing/2014/main" id="{DAF45D59-698D-8192-92B0-0FE3081B3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75" y="3127260"/>
            <a:ext cx="4053007" cy="27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8D1F9B-F996-196B-CE7B-E160D4EA3A77}"/>
              </a:ext>
            </a:extLst>
          </p:cNvPr>
          <p:cNvSpPr txBox="1"/>
          <p:nvPr/>
        </p:nvSpPr>
        <p:spPr>
          <a:xfrm>
            <a:off x="7480132" y="2825040"/>
            <a:ext cx="212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Isaac Newton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endParaRPr lang="pt-BR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670CCD5-FAAE-97B1-8881-C6EF3932D22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3844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11266" name="Picture 2" descr="Goethe">
            <a:extLst>
              <a:ext uri="{FF2B5EF4-FFF2-40B4-BE49-F238E27FC236}">
                <a16:creationId xmlns:a16="http://schemas.microsoft.com/office/drawing/2014/main" id="{10DD0181-AA13-F6E3-3760-C38C7FC9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093" y="998290"/>
            <a:ext cx="6383813" cy="53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37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4E0934-BBF6-977E-040E-263C360CE7E7}"/>
              </a:ext>
            </a:extLst>
          </p:cNvPr>
          <p:cNvSpPr txBox="1"/>
          <p:nvPr/>
        </p:nvSpPr>
        <p:spPr>
          <a:xfrm>
            <a:off x="387990" y="1011981"/>
            <a:ext cx="11331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u="sng" dirty="0">
                <a:effectLst/>
                <a:latin typeface="Open Sans" panose="020B0606030504020204" pitchFamily="34" charset="0"/>
              </a:rPr>
              <a:t>Psicologia das cores</a:t>
            </a:r>
          </a:p>
          <a:p>
            <a:pPr algn="just"/>
            <a:r>
              <a:rPr lang="pt-BR" dirty="0">
                <a:solidFill>
                  <a:srgbClr val="55A720"/>
                </a:solidFill>
                <a:latin typeface="Open Sans" panose="020B0606030504020204" pitchFamily="34" charset="0"/>
              </a:rPr>
              <a:t>	</a:t>
            </a:r>
            <a:endParaRPr lang="pt-BR" b="0" i="0" dirty="0">
              <a:solidFill>
                <a:srgbClr val="55A72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 Psicologia das cores é uma área de estudo que pesquisa de que </a:t>
            </a:r>
            <a:r>
              <a:rPr lang="pt-BR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forma as cores são capazes de motivar sentimentos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desejos e emoções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Sua função é fazer um mapeamento das simbologias mais prováveis que podem ser assimiladas quando uma determinada cor é utilizada.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0E6D4D-B018-661D-618A-50AFA7EB364E}"/>
              </a:ext>
            </a:extLst>
          </p:cNvPr>
          <p:cNvSpPr txBox="1"/>
          <p:nvPr/>
        </p:nvSpPr>
        <p:spPr>
          <a:xfrm>
            <a:off x="387989" y="2462738"/>
            <a:ext cx="11331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 compreensão sobre o mecanismo de ação das cores pode ter muitos usos diferentes, sendo largamente utilizada em ações comerciais, de marketing e de publicidade.</a:t>
            </a:r>
          </a:p>
          <a:p>
            <a:pPr algn="l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Conheça mais detalhes sobre a aplicação da </a:t>
            </a:r>
            <a:r>
              <a:rPr lang="pt-BR" b="1" i="0" u="sng" dirty="0">
                <a:effectLst/>
                <a:latin typeface="Open Sans" panose="020B0606030504020204" pitchFamily="34" charset="0"/>
              </a:rPr>
              <a:t>Ps</a:t>
            </a:r>
            <a:r>
              <a:rPr lang="pt-BR" b="1" u="sng" dirty="0">
                <a:latin typeface="Open Sans" panose="020B0606030504020204" pitchFamily="34" charset="0"/>
              </a:rPr>
              <a:t>icologia das cores.</a:t>
            </a:r>
            <a:endParaRPr lang="pt-BR" b="1" i="0" u="sng" dirty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162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1535B9-43AB-4CA8-4983-D83885ED4204}"/>
              </a:ext>
            </a:extLst>
          </p:cNvPr>
          <p:cNvSpPr txBox="1"/>
          <p:nvPr/>
        </p:nvSpPr>
        <p:spPr>
          <a:xfrm>
            <a:off x="421547" y="1120676"/>
            <a:ext cx="113733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u="sng" dirty="0">
                <a:effectLst/>
                <a:latin typeface="Open Sans" panose="020B0606030504020204" pitchFamily="34" charset="0"/>
              </a:rPr>
              <a:t>O que são cores?</a:t>
            </a:r>
          </a:p>
          <a:p>
            <a:pPr algn="l"/>
            <a:endParaRPr lang="pt-BR" b="0" i="0" dirty="0">
              <a:solidFill>
                <a:srgbClr val="55A72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As cores, como as enxergamos, podem ser explicadas como um fenômeno resultante da incidência e da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reflexão da luz sobre um objeto.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 percepção humana das cores acontece por um processo que é influenciado pela quantidade de luz que é recebida e refletida por um objeto, somada à impressão que é registrada pelo olhar humano.</a:t>
            </a:r>
          </a:p>
        </p:txBody>
      </p:sp>
    </p:spTree>
    <p:extLst>
      <p:ext uri="{BB962C8B-B14F-4D97-AF65-F5344CB8AC3E}">
        <p14:creationId xmlns:p14="http://schemas.microsoft.com/office/powerpoint/2010/main" val="278295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1D67A1-D12D-03D2-0B79-C07BEDB1DE0A}"/>
              </a:ext>
            </a:extLst>
          </p:cNvPr>
          <p:cNvSpPr txBox="1"/>
          <p:nvPr/>
        </p:nvSpPr>
        <p:spPr>
          <a:xfrm>
            <a:off x="580938" y="101198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u="sng" dirty="0">
                <a:effectLst/>
                <a:latin typeface="Open Sans" panose="020B0606030504020204" pitchFamily="34" charset="0"/>
              </a:rPr>
              <a:t>O que são cores quentes e frias: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8CB94E-097B-46FB-9AE6-7D6E7927C2D4}"/>
              </a:ext>
            </a:extLst>
          </p:cNvPr>
          <p:cNvSpPr txBox="1"/>
          <p:nvPr/>
        </p:nvSpPr>
        <p:spPr>
          <a:xfrm>
            <a:off x="1097279" y="1381313"/>
            <a:ext cx="106808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Cores quentes e frias são </a:t>
            </a:r>
            <a:r>
              <a:rPr lang="pt-BR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cores que transmitem a sensação de calor ou de frio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Exemplos de cores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quentes são o vermelho e laranja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 de cores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frias o azul e o verde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endParaRPr lang="pt-BR" dirty="0"/>
          </a:p>
        </p:txBody>
      </p:sp>
      <p:pic>
        <p:nvPicPr>
          <p:cNvPr id="13314" name="Picture 2" descr="cores quentes e cores frias">
            <a:extLst>
              <a:ext uri="{FF2B5EF4-FFF2-40B4-BE49-F238E27FC236}">
                <a16:creationId xmlns:a16="http://schemas.microsoft.com/office/drawing/2014/main" id="{D335B032-4447-57B9-A2DD-C71C32FC3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167" y="2832070"/>
            <a:ext cx="65246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154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1535B9-43AB-4CA8-4983-D83885ED4204}"/>
              </a:ext>
            </a:extLst>
          </p:cNvPr>
          <p:cNvSpPr txBox="1"/>
          <p:nvPr/>
        </p:nvSpPr>
        <p:spPr>
          <a:xfrm>
            <a:off x="421547" y="1120676"/>
            <a:ext cx="1137337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No </a:t>
            </a:r>
            <a:r>
              <a:rPr lang="pt-BR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DESIGN DE INTERIORES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as cores quentes costumam ser usadas em grandes salas para criar um ambiente mais acolhedor. </a:t>
            </a: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Por outro lado, cores frias como o azul, violeta e verde são ideais para salas pequenas para criar a sensação que são maiores.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No contexto da </a:t>
            </a:r>
            <a:r>
              <a:rPr lang="pt-BR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MAQUIAGEM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cores quentes e frias são aplicadas dependendo do tipo de pele, que também pode ser classificada como pele quente, fria ou neutra.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Estudos na área do </a:t>
            </a:r>
            <a:r>
              <a:rPr lang="pt-BR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MARKETING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indicam que certas cores são usadas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estrategicamente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em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estabelecimentos comerciais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para incentivar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certas atitudes da parte dos consumidores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just"/>
            <a:endParaRPr lang="pt-B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Por exemplo: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em restaurantes de fast food, cores quentes incentivam as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pessoas a comerem mais rápido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 irem embora, dando lugar mais </a:t>
            </a:r>
            <a:r>
              <a:rPr lang="pt-BR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rapidamente a outros clientes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482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16386" name="Picture 2" descr="Fuzuê das Artes: A Percepção e a Teoria das Cores">
            <a:extLst>
              <a:ext uri="{FF2B5EF4-FFF2-40B4-BE49-F238E27FC236}">
                <a16:creationId xmlns:a16="http://schemas.microsoft.com/office/drawing/2014/main" id="{DDFDA75E-2378-A283-92CC-EAFDB87A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23" y="991686"/>
            <a:ext cx="8264554" cy="536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92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287909-8D30-CAAD-1482-6E7C45EA1413}"/>
              </a:ext>
            </a:extLst>
          </p:cNvPr>
          <p:cNvSpPr txBox="1"/>
          <p:nvPr/>
        </p:nvSpPr>
        <p:spPr>
          <a:xfrm>
            <a:off x="555770" y="1011981"/>
            <a:ext cx="110965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b="1" u="none" strike="noStrike" dirty="0">
                <a:effectLst/>
                <a:latin typeface="roboto" panose="020B0604020202020204" pitchFamily="2" charset="0"/>
                <a:hlinkClick r:id="rId2" tooltip="Link permanente: McDonald’s  Análise Visu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McDonald’s Análise Visual</a:t>
            </a:r>
            <a:endParaRPr lang="pt-BR" b="1" dirty="0">
              <a:effectLst/>
              <a:latin typeface="roboto" panose="020B0604020202020204" pitchFamily="2" charset="0"/>
            </a:endParaRPr>
          </a:p>
          <a:p>
            <a:pPr algn="just" fontAlgn="base"/>
            <a:endParaRPr lang="pt-BR" b="0" i="0" dirty="0">
              <a:effectLst/>
              <a:latin typeface="roboto" panose="020B0604020202020204" pitchFamily="2" charset="0"/>
            </a:endParaRPr>
          </a:p>
          <a:p>
            <a:pPr algn="just" fontAlgn="base"/>
            <a:r>
              <a:rPr lang="pt-BR" dirty="0">
                <a:latin typeface="roboto" panose="020B0604020202020204" pitchFamily="2" charset="0"/>
              </a:rPr>
              <a:t>	</a:t>
            </a:r>
            <a:r>
              <a:rPr lang="pt-BR" b="0" i="0" dirty="0">
                <a:effectLst/>
                <a:latin typeface="roboto" panose="020B0604020202020204" pitchFamily="2" charset="0"/>
              </a:rPr>
              <a:t>Pouca gente sabe, mas o famoso M do logo da McDonald’s foi inspirado nos arcos dourados feitos para compor a arquitetura do local. Tudo começou com os irmãos Richard e Maurice McDonald, em 1940. </a:t>
            </a:r>
          </a:p>
          <a:p>
            <a:pPr algn="just" fontAlgn="base"/>
            <a:r>
              <a:rPr lang="pt-BR" dirty="0">
                <a:latin typeface="roboto" panose="020B0604020202020204" pitchFamily="2" charset="0"/>
              </a:rPr>
              <a:t>	</a:t>
            </a:r>
            <a:r>
              <a:rPr lang="pt-BR" b="0" i="0" dirty="0">
                <a:effectLst/>
                <a:latin typeface="roboto" panose="020B0604020202020204" pitchFamily="2" charset="0"/>
              </a:rPr>
              <a:t>A marca, com o design entre os mais reconhecidos do mundo, representa muito mais que um fast-food, vamos te mostrar isso agora.</a:t>
            </a:r>
          </a:p>
          <a:p>
            <a:pPr algn="just" fontAlgn="base"/>
            <a:r>
              <a:rPr lang="pt-BR" dirty="0">
                <a:latin typeface="roboto" panose="020B0604020202020204" pitchFamily="2" charset="0"/>
              </a:rPr>
              <a:t>	</a:t>
            </a:r>
            <a:endParaRPr lang="pt-BR" b="0" i="0" dirty="0">
              <a:effectLst/>
              <a:latin typeface="roboto" panose="020B0604020202020204" pitchFamily="2" charset="0"/>
            </a:endParaRPr>
          </a:p>
          <a:p>
            <a:pPr algn="just" fontAlgn="base"/>
            <a:r>
              <a:rPr lang="pt-BR" b="0" i="0" dirty="0">
                <a:effectLst/>
                <a:latin typeface="roboto" panose="020B0604020202020204" pitchFamily="2" charset="0"/>
              </a:rPr>
              <a:t>	</a:t>
            </a:r>
          </a:p>
        </p:txBody>
      </p:sp>
      <p:pic>
        <p:nvPicPr>
          <p:cNvPr id="18434" name="Picture 2" descr="7 fatos sobre o McDonald's que você não conhece - Segredos do Mundo">
            <a:extLst>
              <a:ext uri="{FF2B5EF4-FFF2-40B4-BE49-F238E27FC236}">
                <a16:creationId xmlns:a16="http://schemas.microsoft.com/office/drawing/2014/main" id="{84D6C53C-6754-3C3B-6C06-51866047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381" y="3009763"/>
            <a:ext cx="6561238" cy="332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96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pic>
        <p:nvPicPr>
          <p:cNvPr id="17410" name="Picture 2" descr="Analise Visual McDonald's">
            <a:extLst>
              <a:ext uri="{FF2B5EF4-FFF2-40B4-BE49-F238E27FC236}">
                <a16:creationId xmlns:a16="http://schemas.microsoft.com/office/drawing/2014/main" id="{DE4069CA-783E-5875-51C5-82CC83BCB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64" y="933450"/>
            <a:ext cx="5359078" cy="535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C0F7DDC-0130-4841-A325-3F2BCAE8ADC6}"/>
              </a:ext>
            </a:extLst>
          </p:cNvPr>
          <p:cNvSpPr txBox="1"/>
          <p:nvPr/>
        </p:nvSpPr>
        <p:spPr>
          <a:xfrm>
            <a:off x="216418" y="173736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effectLst/>
                <a:latin typeface="roboto" panose="020B0604020202020204" pitchFamily="2" charset="0"/>
              </a:rPr>
              <a:t>	Sob a análise </a:t>
            </a:r>
            <a:r>
              <a:rPr lang="pt-BR" b="1" i="0" u="sng" dirty="0">
                <a:effectLst/>
                <a:latin typeface="roboto" panose="020B0604020202020204" pitchFamily="2" charset="0"/>
              </a:rPr>
              <a:t>visual do Design </a:t>
            </a:r>
            <a:r>
              <a:rPr lang="pt-BR" b="0" i="0" dirty="0">
                <a:effectLst/>
                <a:latin typeface="roboto" panose="020B0604020202020204" pitchFamily="2" charset="0"/>
              </a:rPr>
              <a:t>pra valer, vamos conhecer as representações do famoso M, desenvolvido em 1962 por Jim Schindler.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611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2C2329-CE01-B983-46A3-282CD11A128E}"/>
              </a:ext>
            </a:extLst>
          </p:cNvPr>
          <p:cNvSpPr txBox="1"/>
          <p:nvPr/>
        </p:nvSpPr>
        <p:spPr>
          <a:xfrm>
            <a:off x="440335" y="1737360"/>
            <a:ext cx="607153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6E767C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O arranjo gráfico do logo contem 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formações circulares</a:t>
            </a:r>
            <a:r>
              <a:rPr lang="pt-BR" b="0" i="0" dirty="0">
                <a:effectLst/>
                <a:latin typeface="roboto" panose="02000000000000000000" pitchFamily="2" charset="0"/>
              </a:rPr>
              <a:t>, promovendo um aspecto mais amigável ao público. Porém, o detalhe mais importante no visual são os arcos que formam o M. </a:t>
            </a:r>
          </a:p>
          <a:p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O aspecto transmite uma sensação de movimento e felicidade fornecendo na marca um ritmo dinâmico e jovial. </a:t>
            </a:r>
          </a:p>
          <a:p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Esse visual é realmente marcante, explica tudo que a empresa representa só no olhar.  </a:t>
            </a:r>
            <a:endParaRPr lang="pt-BR" dirty="0"/>
          </a:p>
        </p:txBody>
      </p:sp>
      <p:pic>
        <p:nvPicPr>
          <p:cNvPr id="5" name="Picture 2" descr="Analise Visual McDonald's">
            <a:extLst>
              <a:ext uri="{FF2B5EF4-FFF2-40B4-BE49-F238E27FC236}">
                <a16:creationId xmlns:a16="http://schemas.microsoft.com/office/drawing/2014/main" id="{42156BF8-F162-AF03-9073-7C9C51CF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691" y="935781"/>
            <a:ext cx="5397617" cy="535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644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42E7EB-6AEB-23B5-922B-E77F337F7632}"/>
              </a:ext>
            </a:extLst>
          </p:cNvPr>
          <p:cNvSpPr txBox="1"/>
          <p:nvPr/>
        </p:nvSpPr>
        <p:spPr>
          <a:xfrm>
            <a:off x="495300" y="173736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effectLst/>
                <a:latin typeface="roboto" panose="02000000000000000000" pitchFamily="2" charset="0"/>
              </a:rPr>
              <a:t>	Todo o símbolo apresenta uma composição simétrica, fornecendo um visual harmônico e agradável. 	Essa simetria é composta por formas maiores e iguais nas extremidades e uma forma menor no centro transmitindo um equilíbrio em todo formato. A espessura grossa do desenho do M apresenta um aspecto estável em todo o formato do logo, promovendo ainda mais segurança na marca. </a:t>
            </a:r>
          </a:p>
          <a:p>
            <a:pPr algn="just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Lembrando que o desenho foi inspirado nas 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colunas do empreendimento </a:t>
            </a:r>
            <a:r>
              <a:rPr lang="pt-BR" b="0" i="0" dirty="0">
                <a:effectLst/>
                <a:latin typeface="roboto" panose="02000000000000000000" pitchFamily="2" charset="0"/>
              </a:rPr>
              <a:t>“arcos dourados” por isso, seu formato transmite essa solidez.</a:t>
            </a:r>
            <a:endParaRPr lang="pt-BR" dirty="0"/>
          </a:p>
        </p:txBody>
      </p:sp>
      <p:pic>
        <p:nvPicPr>
          <p:cNvPr id="20482" name="Picture 2" descr="Analise Visual McDonald's">
            <a:extLst>
              <a:ext uri="{FF2B5EF4-FFF2-40B4-BE49-F238E27FC236}">
                <a16:creationId xmlns:a16="http://schemas.microsoft.com/office/drawing/2014/main" id="{05AA6360-2693-796E-A970-3850BD69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28700"/>
            <a:ext cx="5229224" cy="522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82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D896F4-347D-B8B6-E8E3-3F0B855DDA0C}"/>
              </a:ext>
            </a:extLst>
          </p:cNvPr>
          <p:cNvSpPr txBox="1"/>
          <p:nvPr/>
        </p:nvSpPr>
        <p:spPr>
          <a:xfrm>
            <a:off x="502710" y="919702"/>
            <a:ext cx="112475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 experimento de Newton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Newton estudou o fenômeno da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difração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que consistia na decomposição da luz solar em várias cores quando atravessava um prisma. Para fazer o experimento, ele utilizou um prisma de vidro.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Ao observar a passagem da luz do sol pelo objeto, Newton percebeu que a luz se decompunha em diversas cores, que variavam do tom violeta ao vermelho. </a:t>
            </a: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Ele deu ao feixe de luz o nome de espectro.</a:t>
            </a:r>
          </a:p>
        </p:txBody>
      </p:sp>
      <p:pic>
        <p:nvPicPr>
          <p:cNvPr id="1026" name="Picture 2" descr="Prisma">
            <a:extLst>
              <a:ext uri="{FF2B5EF4-FFF2-40B4-BE49-F238E27FC236}">
                <a16:creationId xmlns:a16="http://schemas.microsoft.com/office/drawing/2014/main" id="{15D1AB8C-7D29-AA17-5A73-528BCDD3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10" y="2674028"/>
            <a:ext cx="4316154" cy="344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0284C71-B9B5-D8B3-D63E-F9A54F266B7B}"/>
              </a:ext>
            </a:extLst>
          </p:cNvPr>
          <p:cNvSpPr txBox="1"/>
          <p:nvPr/>
        </p:nvSpPr>
        <p:spPr>
          <a:xfrm>
            <a:off x="5223612" y="2573199"/>
            <a:ext cx="60946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rgbClr val="757575"/>
                </a:solidFill>
                <a:effectLst/>
                <a:latin typeface="Helvetica" panose="020B0604020202020204" pitchFamily="34" charset="0"/>
              </a:rPr>
              <a:t>	Representação do experimento realizado por Newton: ao atravessar o prisma a luz solar de decompõe.</a:t>
            </a:r>
            <a:endParaRPr lang="pt-BR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</a:t>
            </a: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 espectro visualizado por Newton é formado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pela união das cores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vermelho, laranja, amarelo, verde, azul, anil e violeta. </a:t>
            </a: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Estas são as sete cores que formam a luz do sol e o arco-íris.</a:t>
            </a:r>
          </a:p>
        </p:txBody>
      </p:sp>
    </p:spTree>
    <p:extLst>
      <p:ext uri="{BB962C8B-B14F-4D97-AF65-F5344CB8AC3E}">
        <p14:creationId xmlns:p14="http://schemas.microsoft.com/office/powerpoint/2010/main" val="4052622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6B722A-0B2F-2BF9-FD1C-355F1CE2EB9D}"/>
              </a:ext>
            </a:extLst>
          </p:cNvPr>
          <p:cNvSpPr txBox="1"/>
          <p:nvPr/>
        </p:nvSpPr>
        <p:spPr>
          <a:xfrm>
            <a:off x="419100" y="173736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effectLst/>
                <a:latin typeface="roboto" panose="02000000000000000000" pitchFamily="2" charset="0"/>
              </a:rPr>
              <a:t>	A 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cor vermelha </a:t>
            </a:r>
            <a:r>
              <a:rPr lang="pt-BR" b="0" i="0" dirty="0">
                <a:effectLst/>
                <a:latin typeface="roboto" panose="02000000000000000000" pitchFamily="2" charset="0"/>
              </a:rPr>
              <a:t>carrega toda a sedução da marca, com certeza é a cor que mais chama atenção no McDonalds. Essa cor transmite uma sensação imediata, muito bom pra usar em fast-foods e negócios que requer rapidez. </a:t>
            </a:r>
          </a:p>
          <a:p>
            <a:pPr algn="just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Já 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o amarelo</a:t>
            </a:r>
            <a:r>
              <a:rPr lang="pt-BR" b="0" i="0" dirty="0">
                <a:effectLst/>
                <a:latin typeface="roboto" panose="02000000000000000000" pitchFamily="2" charset="0"/>
              </a:rPr>
              <a:t>, é a cor principal, ela ajuda a promover ainda mais a alegria, diversão e jovialidade da marca. </a:t>
            </a:r>
          </a:p>
          <a:p>
            <a:pPr algn="just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As 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duas cores juntas </a:t>
            </a:r>
            <a:r>
              <a:rPr lang="pt-BR" b="0" i="0" dirty="0">
                <a:effectLst/>
                <a:latin typeface="roboto" panose="02000000000000000000" pitchFamily="2" charset="0"/>
              </a:rPr>
              <a:t>são bem contrastantes e transmite um aspecto quente no visual, 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psicologicamente no olhar humano</a:t>
            </a:r>
            <a:r>
              <a:rPr lang="pt-BR" b="0" i="0" dirty="0">
                <a:effectLst/>
                <a:latin typeface="roboto" panose="02000000000000000000" pitchFamily="2" charset="0"/>
              </a:rPr>
              <a:t> o vermelho e amarelo 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aguça a vontade de comer.</a:t>
            </a:r>
            <a:endParaRPr lang="pt-BR" b="1" u="sng" dirty="0"/>
          </a:p>
        </p:txBody>
      </p:sp>
      <p:pic>
        <p:nvPicPr>
          <p:cNvPr id="21506" name="Picture 2" descr="Analise Visual McDonald's">
            <a:extLst>
              <a:ext uri="{FF2B5EF4-FFF2-40B4-BE49-F238E27FC236}">
                <a16:creationId xmlns:a16="http://schemas.microsoft.com/office/drawing/2014/main" id="{7FB595A3-0E3B-7872-671A-29093FF71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888988"/>
            <a:ext cx="5422900" cy="541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899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31A53-96DC-A016-D9CE-BCC9C3852B86}"/>
              </a:ext>
            </a:extLst>
          </p:cNvPr>
          <p:cNvSpPr txBox="1"/>
          <p:nvPr/>
        </p:nvSpPr>
        <p:spPr>
          <a:xfrm>
            <a:off x="476250" y="1737360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effectLst/>
                <a:latin typeface="roboto" panose="02000000000000000000" pitchFamily="2" charset="0"/>
              </a:rPr>
              <a:t>	O formato do logo é abreviações, isso mesmo, o símbolo é tão conhecido que as vezes esquecemos que seu formato é um M, que no caso, é a primeira letra do nome da empresa. </a:t>
            </a:r>
          </a:p>
          <a:p>
            <a:pPr algn="just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Entretanto, pode ser representada também como um ícone, mas existe a consoante M por traz da forma. </a:t>
            </a:r>
          </a:p>
          <a:p>
            <a:pPr algn="just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O monograma, simplificou o conceito da marca, sintetizando todos os seus ideais em uma só letra. Já o estilo usado atualmente é o flat “chapado” que promove um visual mais claro e objetivo no visual. </a:t>
            </a:r>
          </a:p>
          <a:p>
            <a:pPr algn="just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Esse estilo também facilita a aplicação da marca em meios de comunicações visuais, embalagens, mídias impressas e digitais.</a:t>
            </a:r>
            <a:endParaRPr lang="pt-BR" dirty="0"/>
          </a:p>
        </p:txBody>
      </p:sp>
      <p:pic>
        <p:nvPicPr>
          <p:cNvPr id="22530" name="Picture 2" descr="Analise Visual McDonald's">
            <a:extLst>
              <a:ext uri="{FF2B5EF4-FFF2-40B4-BE49-F238E27FC236}">
                <a16:creationId xmlns:a16="http://schemas.microsoft.com/office/drawing/2014/main" id="{548D0A21-2E79-4B68-9F63-6097168E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11981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54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31820B-7DB5-B6E2-3DD7-874E5FF6AB02}"/>
              </a:ext>
            </a:extLst>
          </p:cNvPr>
          <p:cNvSpPr txBox="1"/>
          <p:nvPr/>
        </p:nvSpPr>
        <p:spPr>
          <a:xfrm>
            <a:off x="361950" y="173736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effectLst/>
                <a:latin typeface="roboto" panose="02000000000000000000" pitchFamily="2" charset="0"/>
              </a:rPr>
              <a:t>	As </a:t>
            </a:r>
            <a:r>
              <a:rPr lang="pt-BR" b="1" u="sng" dirty="0">
                <a:latin typeface="roboto" panose="02000000000000000000" pitchFamily="2" charset="0"/>
              </a:rPr>
              <a:t>letras sem serifa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 </a:t>
            </a:r>
            <a:r>
              <a:rPr lang="pt-BR" b="0" i="0" dirty="0">
                <a:effectLst/>
                <a:latin typeface="roboto" panose="02000000000000000000" pitchFamily="2" charset="0"/>
              </a:rPr>
              <a:t>são utilizadas para descrever o nome da marca e toda sua comunicação. 	Esse tipo de fonte fornece </a:t>
            </a:r>
            <a:r>
              <a:rPr lang="pt-BR" b="0" i="0" u="sng" dirty="0">
                <a:effectLst/>
                <a:latin typeface="roboto" panose="02000000000000000000" pitchFamily="2" charset="0"/>
              </a:rPr>
              <a:t>modernidade</a:t>
            </a:r>
            <a:r>
              <a:rPr lang="pt-BR" b="0" i="0" dirty="0">
                <a:effectLst/>
                <a:latin typeface="roboto" panose="02000000000000000000" pitchFamily="2" charset="0"/>
              </a:rPr>
              <a:t> e fácil </a:t>
            </a:r>
            <a:r>
              <a:rPr lang="pt-BR" b="0" i="0" u="sng" dirty="0">
                <a:effectLst/>
                <a:latin typeface="roboto" panose="02000000000000000000" pitchFamily="2" charset="0"/>
              </a:rPr>
              <a:t>compreensão</a:t>
            </a:r>
            <a:r>
              <a:rPr lang="pt-BR" b="0" i="0" dirty="0">
                <a:effectLst/>
                <a:latin typeface="roboto" panose="02000000000000000000" pitchFamily="2" charset="0"/>
              </a:rPr>
              <a:t> na leitura. </a:t>
            </a:r>
          </a:p>
          <a:p>
            <a:pPr algn="just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Além disso, promove uma imparcialidade no aspecto do nome, já que nesse caso, o foco maior é o símbolo “M”. </a:t>
            </a:r>
          </a:p>
          <a:p>
            <a:pPr algn="just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O formato “Bold” nas letras, segue o padrão de espessura grossa do conjunto de formas, transmitindo mais confiança no logo. </a:t>
            </a:r>
          </a:p>
          <a:p>
            <a:pPr algn="just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Um outro detalhe importante: a escrita tem grande parte em letras minúsculas, fazendo com que o a 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marca transmita uma sensação mais amigável </a:t>
            </a:r>
            <a:r>
              <a:rPr lang="pt-BR" b="0" i="0" dirty="0">
                <a:effectLst/>
                <a:latin typeface="roboto" panose="02000000000000000000" pitchFamily="2" charset="0"/>
              </a:rPr>
              <a:t>para o público.</a:t>
            </a:r>
            <a:endParaRPr lang="pt-BR" dirty="0"/>
          </a:p>
        </p:txBody>
      </p:sp>
      <p:pic>
        <p:nvPicPr>
          <p:cNvPr id="23554" name="Picture 2" descr="McDonald's">
            <a:extLst>
              <a:ext uri="{FF2B5EF4-FFF2-40B4-BE49-F238E27FC236}">
                <a16:creationId xmlns:a16="http://schemas.microsoft.com/office/drawing/2014/main" id="{42AE739F-92D6-765D-C5FB-02FC577FA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60" y="1190625"/>
            <a:ext cx="5048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15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42236F-FBCF-4538-190B-965B13500E48}"/>
              </a:ext>
            </a:extLst>
          </p:cNvPr>
          <p:cNvSpPr txBox="1"/>
          <p:nvPr/>
        </p:nvSpPr>
        <p:spPr>
          <a:xfrm>
            <a:off x="485775" y="173736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b="1" i="0" u="sng" dirty="0">
                <a:effectLst/>
                <a:latin typeface="roboto" panose="02000000000000000000" pitchFamily="2" charset="0"/>
              </a:rPr>
              <a:t>Palavras da empresa:</a:t>
            </a:r>
            <a:r>
              <a:rPr lang="pt-BR" b="1" i="0" dirty="0">
                <a:effectLst/>
                <a:latin typeface="roboto" panose="02000000000000000000" pitchFamily="2" charset="0"/>
              </a:rPr>
              <a:t> </a:t>
            </a:r>
            <a:r>
              <a:rPr lang="pt-BR" b="0" i="0" dirty="0">
                <a:effectLst/>
                <a:latin typeface="roboto" panose="02000000000000000000" pitchFamily="2" charset="0"/>
              </a:rPr>
              <a:t>  Amo muito tudo isso.</a:t>
            </a:r>
          </a:p>
          <a:p>
            <a:pPr algn="just" fontAlgn="base"/>
            <a:endParaRPr lang="pt-BR" b="0" i="0" dirty="0">
              <a:effectLst/>
              <a:latin typeface="roboto" panose="02000000000000000000" pitchFamily="2" charset="0"/>
            </a:endParaRPr>
          </a:p>
          <a:p>
            <a:pPr algn="just" fontAlgn="base"/>
            <a:r>
              <a:rPr lang="pt-BR" b="1" i="0" u="sng" dirty="0">
                <a:effectLst/>
                <a:latin typeface="roboto" panose="02000000000000000000" pitchFamily="2" charset="0"/>
              </a:rPr>
              <a:t>Visão geral: </a:t>
            </a:r>
            <a:r>
              <a:rPr lang="pt-BR" b="0" i="0" dirty="0">
                <a:effectLst/>
                <a:latin typeface="roboto" panose="02000000000000000000" pitchFamily="2" charset="0"/>
              </a:rPr>
              <a:t>O McDonald’s foi muito feliz em 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utilizar o conceito </a:t>
            </a:r>
            <a:r>
              <a:rPr lang="pt-BR" b="0" i="0" dirty="0">
                <a:effectLst/>
                <a:latin typeface="roboto" panose="02000000000000000000" pitchFamily="2" charset="0"/>
              </a:rPr>
              <a:t>de arcos para representar toda sua empresa. </a:t>
            </a:r>
          </a:p>
          <a:p>
            <a:pPr algn="just" fontAlgn="base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O acerto eficaz no 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formato do M </a:t>
            </a:r>
            <a:r>
              <a:rPr lang="pt-BR" b="0" i="0" dirty="0">
                <a:effectLst/>
                <a:latin typeface="roboto" panose="02000000000000000000" pitchFamily="2" charset="0"/>
              </a:rPr>
              <a:t>fez toda a diferença para o sucesso da marca. Isso porque, todo o aspecto do design  do logo transmite no olhar um movimento amigável de felicidade, alegria e diversão na hora de comer. </a:t>
            </a:r>
          </a:p>
          <a:p>
            <a:pPr algn="just" fontAlgn="base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Isso encanta nossa fome e seduz qualquer pessoa, principalmente o público mais jovens, que são seus maiores consumidores.</a:t>
            </a:r>
          </a:p>
        </p:txBody>
      </p:sp>
      <p:pic>
        <p:nvPicPr>
          <p:cNvPr id="24578" name="Picture 2" descr="ronald mcdonald's">
            <a:extLst>
              <a:ext uri="{FF2B5EF4-FFF2-40B4-BE49-F238E27FC236}">
                <a16:creationId xmlns:a16="http://schemas.microsoft.com/office/drawing/2014/main" id="{3EE5F355-CA19-2EFC-5FDC-AA65497A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210" y="1247774"/>
            <a:ext cx="48291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799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83EF78-D73A-2D4B-9FE0-BB442800AB58}"/>
              </a:ext>
            </a:extLst>
          </p:cNvPr>
          <p:cNvSpPr txBox="1"/>
          <p:nvPr/>
        </p:nvSpPr>
        <p:spPr>
          <a:xfrm>
            <a:off x="514350" y="1737360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b="0" i="0" dirty="0">
                <a:effectLst/>
                <a:latin typeface="roboto" panose="02000000000000000000" pitchFamily="2" charset="0"/>
              </a:rPr>
              <a:t>	O marca também tem um 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mascote o palhaço </a:t>
            </a:r>
            <a:r>
              <a:rPr lang="pt-BR" b="0" i="0" dirty="0">
                <a:effectLst/>
                <a:latin typeface="roboto" panose="02000000000000000000" pitchFamily="2" charset="0"/>
              </a:rPr>
              <a:t>Ronald </a:t>
            </a:r>
            <a:r>
              <a:rPr lang="pt-BR" b="0" i="0" dirty="0" err="1">
                <a:effectLst/>
                <a:latin typeface="roboto" panose="02000000000000000000" pitchFamily="2" charset="0"/>
              </a:rPr>
              <a:t>McDonal’d</a:t>
            </a:r>
            <a:r>
              <a:rPr lang="pt-BR" b="0" i="0" dirty="0">
                <a:effectLst/>
                <a:latin typeface="roboto" panose="02000000000000000000" pitchFamily="2" charset="0"/>
              </a:rPr>
              <a:t> muito usado em campanhas publicitárias, anúncios e embalagens. </a:t>
            </a:r>
          </a:p>
          <a:p>
            <a:pPr algn="just" fontAlgn="base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O Mascote é a figura icônica que representa a empresa e faz a alegria da criançada deixando a marca mais próxima do seu público. </a:t>
            </a:r>
          </a:p>
          <a:p>
            <a:pPr algn="just" fontAlgn="base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Comer um </a:t>
            </a:r>
            <a:r>
              <a:rPr lang="pt-BR" b="0" i="0" dirty="0" err="1">
                <a:effectLst/>
                <a:latin typeface="roboto" panose="02000000000000000000" pitchFamily="2" charset="0"/>
              </a:rPr>
              <a:t>McLanche</a:t>
            </a:r>
            <a:r>
              <a:rPr lang="pt-BR" b="0" i="0" dirty="0">
                <a:effectLst/>
                <a:latin typeface="roboto" panose="02000000000000000000" pitchFamily="2" charset="0"/>
              </a:rPr>
              <a:t> vendo o Ronald é como voltar a ser criança.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25602" name="Picture 2" descr="produto mcDonald s 2">
            <a:extLst>
              <a:ext uri="{FF2B5EF4-FFF2-40B4-BE49-F238E27FC236}">
                <a16:creationId xmlns:a16="http://schemas.microsoft.com/office/drawing/2014/main" id="{55BD98E6-94BD-A2B7-BD35-93176635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4" y="1088589"/>
            <a:ext cx="5014387" cy="501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452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F2070B1-65A7-E2D2-2645-AFC666245A3D}"/>
              </a:ext>
            </a:extLst>
          </p:cNvPr>
          <p:cNvSpPr txBox="1"/>
          <p:nvPr/>
        </p:nvSpPr>
        <p:spPr>
          <a:xfrm>
            <a:off x="333375" y="167467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b="0" i="0" dirty="0">
                <a:effectLst/>
                <a:latin typeface="roboto" panose="02000000000000000000" pitchFamily="2" charset="0"/>
              </a:rPr>
              <a:t>	A rede McDonald’s, atualmente tem mais de 30 mil fast-foods em 119 países, 68 milhões de clientes que são servidos todos os dias. </a:t>
            </a:r>
          </a:p>
          <a:p>
            <a:pPr algn="just" fontAlgn="base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Já se transformou em um ícone cultural, sinônimo do capitalismo e tradição americana.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26626" name="Picture 2" descr="McDonald's loja">
            <a:extLst>
              <a:ext uri="{FF2B5EF4-FFF2-40B4-BE49-F238E27FC236}">
                <a16:creationId xmlns:a16="http://schemas.microsoft.com/office/drawing/2014/main" id="{7E3732C7-630D-E3BD-49DE-1C607E5A6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10" y="914399"/>
            <a:ext cx="53244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628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97E8A-601E-1B84-9FF3-37655A5B989B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333333"/>
                </a:solidFill>
                <a:latin typeface="Open Sans" panose="020B0604020202020204" pitchFamily="34" charset="0"/>
              </a:rPr>
              <a:t>Teoria das Cores – Estudo de Caso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C82A1E-12E0-5BB9-488B-17692986DFC5}"/>
              </a:ext>
            </a:extLst>
          </p:cNvPr>
          <p:cNvSpPr txBox="1"/>
          <p:nvPr/>
        </p:nvSpPr>
        <p:spPr>
          <a:xfrm>
            <a:off x="182880" y="2727960"/>
            <a:ext cx="11182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b="0" i="0" dirty="0">
                <a:effectLst/>
                <a:latin typeface="roboto" panose="02000000000000000000" pitchFamily="2" charset="0"/>
              </a:rPr>
              <a:t>	Sua identidade corporativa se estende pelo mundo. </a:t>
            </a:r>
          </a:p>
          <a:p>
            <a:pPr algn="just" fontAlgn="base"/>
            <a:endParaRPr lang="pt-BR" b="0" i="0" dirty="0">
              <a:effectLst/>
              <a:latin typeface="roboto" panose="02000000000000000000" pitchFamily="2" charset="0"/>
            </a:endParaRPr>
          </a:p>
          <a:p>
            <a:pPr algn="just" fontAlgn="base"/>
            <a:r>
              <a:rPr lang="pt-BR" dirty="0">
                <a:latin typeface="roboto" panose="02000000000000000000" pitchFamily="2" charset="0"/>
              </a:rPr>
              <a:t>	</a:t>
            </a:r>
            <a:r>
              <a:rPr lang="pt-BR" b="0" i="0" dirty="0">
                <a:effectLst/>
                <a:latin typeface="roboto" panose="02000000000000000000" pitchFamily="2" charset="0"/>
              </a:rPr>
              <a:t>Todos os direitos da marca é do empreendedor Ray Kroc, já que os irmãos </a:t>
            </a:r>
            <a:r>
              <a:rPr lang="pt-BR" b="0" i="0" dirty="0" err="1">
                <a:effectLst/>
                <a:latin typeface="roboto" panose="02000000000000000000" pitchFamily="2" charset="0"/>
              </a:rPr>
              <a:t>Donald’s</a:t>
            </a:r>
            <a:r>
              <a:rPr lang="pt-BR" b="0" i="0" dirty="0">
                <a:effectLst/>
                <a:latin typeface="roboto" panose="02000000000000000000" pitchFamily="2" charset="0"/>
              </a:rPr>
              <a:t> venderam e consequentemente  perderam os direitos da companhia. </a:t>
            </a:r>
          </a:p>
          <a:p>
            <a:pPr algn="just" fontAlgn="base"/>
            <a:r>
              <a:rPr lang="pt-BR" dirty="0">
                <a:latin typeface="roboto" panose="02000000000000000000" pitchFamily="2" charset="0"/>
              </a:rPr>
              <a:t>	</a:t>
            </a:r>
          </a:p>
          <a:p>
            <a:pPr algn="just" fontAlgn="base"/>
            <a:r>
              <a:rPr lang="pt-BR" b="0" i="0" dirty="0">
                <a:effectLst/>
                <a:latin typeface="roboto" panose="02000000000000000000" pitchFamily="2" charset="0"/>
              </a:rPr>
              <a:t>	Fica a dica, cuidado para não entregar seus sonhos ao seus concorrentes.</a:t>
            </a:r>
          </a:p>
          <a:p>
            <a:pPr algn="just" fontAlgn="base"/>
            <a:endParaRPr lang="pt-BR" b="0" i="0" dirty="0">
              <a:effectLst/>
              <a:latin typeface="roboto" panose="02000000000000000000" pitchFamily="2" charset="0"/>
            </a:endParaRPr>
          </a:p>
          <a:p>
            <a:pPr algn="just" fontAlgn="base"/>
            <a:r>
              <a:rPr lang="pt-BR" b="0" i="0" dirty="0">
                <a:effectLst/>
                <a:latin typeface="roboto" panose="02000000000000000000" pitchFamily="2" charset="0"/>
              </a:rPr>
              <a:t>	</a:t>
            </a:r>
            <a:r>
              <a:rPr lang="pt-BR" b="1" i="0" u="sng" dirty="0">
                <a:effectLst/>
                <a:latin typeface="roboto" panose="02000000000000000000" pitchFamily="2" charset="0"/>
              </a:rPr>
              <a:t>Na prática: </a:t>
            </a:r>
            <a:r>
              <a:rPr lang="pt-BR" b="0" i="0" dirty="0">
                <a:effectLst/>
                <a:latin typeface="roboto" panose="02000000000000000000" pitchFamily="2" charset="0"/>
              </a:rPr>
              <a:t>O conceito figurativo de sua marca pode estar em sua volta. Pode ser na arquitetura, nos móveis, objetos, produtos ou onde sua imaginação te levar. </a:t>
            </a:r>
          </a:p>
          <a:p>
            <a:pPr algn="just" fontAlgn="base"/>
            <a:r>
              <a:rPr lang="pt-BR" dirty="0">
                <a:latin typeface="roboto" panose="02000000000000000000" pitchFamily="2" charset="0"/>
              </a:rPr>
              <a:t>	</a:t>
            </a:r>
          </a:p>
          <a:p>
            <a:pPr algn="just" fontAlgn="base"/>
            <a:r>
              <a:rPr lang="pt-BR" b="0" i="0" dirty="0">
                <a:effectLst/>
                <a:latin typeface="roboto" panose="02000000000000000000" pitchFamily="2" charset="0"/>
              </a:rPr>
              <a:t>	Depois da grande </a:t>
            </a:r>
            <a:r>
              <a:rPr lang="pt-BR" b="0" i="0" dirty="0" err="1">
                <a:effectLst/>
                <a:latin typeface="roboto" panose="02000000000000000000" pitchFamily="2" charset="0"/>
              </a:rPr>
              <a:t>idéia</a:t>
            </a:r>
            <a:r>
              <a:rPr lang="pt-BR" b="0" i="0" dirty="0">
                <a:effectLst/>
                <a:latin typeface="roboto" panose="02000000000000000000" pitchFamily="2" charset="0"/>
              </a:rPr>
              <a:t>, use o design adequado nas formas, cores, letra e estilo para deixar sua marca coerente e atrativa aos seus ideais.</a:t>
            </a:r>
          </a:p>
        </p:txBody>
      </p:sp>
      <p:pic>
        <p:nvPicPr>
          <p:cNvPr id="27650" name="Picture 2" descr="Resultado de imagem para mcdonald's copa do mundo">
            <a:extLst>
              <a:ext uri="{FF2B5EF4-FFF2-40B4-BE49-F238E27FC236}">
                <a16:creationId xmlns:a16="http://schemas.microsoft.com/office/drawing/2014/main" id="{84E1697F-8113-06B7-EA84-31E6FF58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54" y="1011981"/>
            <a:ext cx="3289776" cy="22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Todas as imagens">
            <a:extLst>
              <a:ext uri="{FF2B5EF4-FFF2-40B4-BE49-F238E27FC236}">
                <a16:creationId xmlns:a16="http://schemas.microsoft.com/office/drawing/2014/main" id="{B8D0F4E2-4CD7-1B88-1B7A-083B5B1DE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" y="937260"/>
            <a:ext cx="11811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C70FF7A-6A80-A8D7-DC68-907FB96B3243}"/>
              </a:ext>
            </a:extLst>
          </p:cNvPr>
          <p:cNvSpPr txBox="1"/>
          <p:nvPr/>
        </p:nvSpPr>
        <p:spPr>
          <a:xfrm>
            <a:off x="1769904" y="115258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000" b="1" i="0" cap="all" dirty="0">
                <a:solidFill>
                  <a:srgbClr val="333333"/>
                </a:solidFill>
                <a:effectLst/>
                <a:latin typeface="montserratSemiBold"/>
              </a:rPr>
              <a:t>SINOPSE</a:t>
            </a:r>
          </a:p>
          <a:p>
            <a:pPr algn="just"/>
            <a:r>
              <a:rPr lang="pt-BR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Não recomendado para menores de 10 anos</a:t>
            </a:r>
            <a:endParaRPr lang="pt-B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pt-BR" sz="1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história da ascensão do McDonald's. Após receber uma demanda sem precedentes e notar uma movimentação de consumidores fora do normal, o vendedor de Illinois Ray Kroc (Michael Keaton) adquire uma participação nos negócios da lanchonete dos irmãos Richard e Maurice "Mac" McDonald no sul da Califórnia e, pouco a pouco eliminando os dois da rede, transforma a marca em um gigantesco império alimentício.</a:t>
            </a:r>
          </a:p>
        </p:txBody>
      </p:sp>
    </p:spTree>
    <p:extLst>
      <p:ext uri="{BB962C8B-B14F-4D97-AF65-F5344CB8AC3E}">
        <p14:creationId xmlns:p14="http://schemas.microsoft.com/office/powerpoint/2010/main" val="3770593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6CBABC4-0A63-D758-08B9-22029B4F0A0C}"/>
              </a:ext>
            </a:extLst>
          </p:cNvPr>
          <p:cNvSpPr txBox="1"/>
          <p:nvPr/>
        </p:nvSpPr>
        <p:spPr>
          <a:xfrm>
            <a:off x="257175" y="331649"/>
            <a:ext cx="99536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b="1" u="sng" dirty="0">
                <a:latin typeface="roboto" panose="02000000000000000000" pitchFamily="2" charset="0"/>
              </a:rPr>
              <a:t>REFEENCIAS </a:t>
            </a:r>
            <a:r>
              <a:rPr lang="pt-BR" b="1" dirty="0">
                <a:latin typeface="roboto" panose="02000000000000000000" pitchFamily="2" charset="0"/>
              </a:rPr>
              <a:t>:</a:t>
            </a:r>
          </a:p>
          <a:p>
            <a:pPr algn="just" fontAlgn="base"/>
            <a:endParaRPr lang="pt-BR" b="1" dirty="0">
              <a:latin typeface="roboto" panose="02000000000000000000" pitchFamily="2" charset="0"/>
            </a:endParaRPr>
          </a:p>
          <a:p>
            <a:pPr algn="just" fontAlgn="base"/>
            <a:r>
              <a:rPr lang="pt-BR" b="1" dirty="0">
                <a:latin typeface="roboto" panose="02000000000000000000" pitchFamily="2" charset="0"/>
              </a:rPr>
              <a:t> </a:t>
            </a:r>
            <a:r>
              <a:rPr lang="pt-BR" dirty="0">
                <a:hlinkClick r:id="rId2"/>
              </a:rPr>
              <a:t>Fome de Poder - Filme 2016 – </a:t>
            </a:r>
            <a:r>
              <a:rPr lang="pt-BR" dirty="0" err="1">
                <a:hlinkClick r:id="rId2"/>
              </a:rPr>
              <a:t>AdoroCinema</a:t>
            </a:r>
            <a:r>
              <a:rPr lang="pt-BR" dirty="0">
                <a:latin typeface="roboto" panose="02000000000000000000" pitchFamily="2" charset="0"/>
              </a:rPr>
              <a:t> </a:t>
            </a:r>
          </a:p>
          <a:p>
            <a:pPr algn="just" fontAlgn="base"/>
            <a:r>
              <a:rPr lang="pt-BR" dirty="0">
                <a:hlinkClick r:id="rId3"/>
              </a:rPr>
              <a:t>Teoria das cores: o que é, estudo e harmonia das cores – Significados</a:t>
            </a:r>
            <a:endParaRPr lang="pt-BR" dirty="0"/>
          </a:p>
          <a:p>
            <a:pPr algn="just" fontAlgn="base"/>
            <a:r>
              <a:rPr lang="pt-BR" dirty="0">
                <a:hlinkClick r:id="rId4"/>
              </a:rPr>
              <a:t>Cores e seus significados – Significados</a:t>
            </a:r>
            <a:endParaRPr lang="pt-BR" dirty="0"/>
          </a:p>
          <a:p>
            <a:pPr algn="just" fontAlgn="base"/>
            <a:r>
              <a:rPr lang="pt-BR" dirty="0">
                <a:hlinkClick r:id="rId5"/>
              </a:rPr>
              <a:t>Significado das cores quentes e frias (O que são, Conceito e Definição) – Significados</a:t>
            </a:r>
            <a:endParaRPr lang="pt-BR" dirty="0"/>
          </a:p>
          <a:p>
            <a:pPr algn="just" fontAlgn="base"/>
            <a:r>
              <a:rPr lang="pt-BR" dirty="0">
                <a:hlinkClick r:id="rId6"/>
              </a:rPr>
              <a:t>Por que empresas de fast food têm logos com cores vibrantes - Época Negócios | Empresa (globo.com)</a:t>
            </a:r>
            <a:endParaRPr lang="pt-BR" dirty="0"/>
          </a:p>
          <a:p>
            <a:pPr algn="just" fontAlgn="base"/>
            <a:r>
              <a:rPr lang="pt-BR" dirty="0">
                <a:hlinkClick r:id="rId7"/>
              </a:rPr>
              <a:t>Estudo das cores (usp.br)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602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D588BB-50E9-4805-134C-48530FB62A38}"/>
              </a:ext>
            </a:extLst>
          </p:cNvPr>
          <p:cNvSpPr txBox="1"/>
          <p:nvPr/>
        </p:nvSpPr>
        <p:spPr>
          <a:xfrm>
            <a:off x="606104" y="1011981"/>
            <a:ext cx="110797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Círculo cromático</a:t>
            </a:r>
          </a:p>
          <a:p>
            <a:pPr algn="l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partir dessa observação surge o </a:t>
            </a:r>
            <a:r>
              <a:rPr lang="pt-BR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círculo cromático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Ele contém doze diferentes cores, que ajudam a visualizar quais são as cores primárias, as secundárias e as terciárias que formam o espectro visível.</a:t>
            </a:r>
          </a:p>
        </p:txBody>
      </p:sp>
      <p:pic>
        <p:nvPicPr>
          <p:cNvPr id="3074" name="Picture 2" descr="Espectro">
            <a:extLst>
              <a:ext uri="{FF2B5EF4-FFF2-40B4-BE49-F238E27FC236}">
                <a16:creationId xmlns:a16="http://schemas.microsoft.com/office/drawing/2014/main" id="{8AD10E70-7A1C-57DA-884A-EE2562CA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729" y="2274939"/>
            <a:ext cx="3835167" cy="383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87CB034-9084-9619-3E32-2310B50F413B}"/>
              </a:ext>
            </a:extLst>
          </p:cNvPr>
          <p:cNvSpPr txBox="1"/>
          <p:nvPr/>
        </p:nvSpPr>
        <p:spPr>
          <a:xfrm>
            <a:off x="606104" y="2921073"/>
            <a:ext cx="69572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u="sng" dirty="0">
                <a:solidFill>
                  <a:srgbClr val="333333"/>
                </a:solidFill>
                <a:latin typeface="Open Sans" panose="020B0606030504020204" pitchFamily="34" charset="0"/>
              </a:rPr>
              <a:t>Círculo cromático: </a:t>
            </a:r>
            <a:r>
              <a:rPr lang="pt-BR" dirty="0">
                <a:solidFill>
                  <a:srgbClr val="FF0000"/>
                </a:solidFill>
                <a:latin typeface="Open Sans" panose="020B0606030504020204" pitchFamily="34" charset="0"/>
              </a:rPr>
              <a:t>cores primárias 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(vermelho, amarelo e azul), </a:t>
            </a:r>
          </a:p>
          <a:p>
            <a:endParaRPr lang="pt-B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r>
              <a:rPr lang="pt-BR" dirty="0">
                <a:solidFill>
                  <a:srgbClr val="FF0000"/>
                </a:solidFill>
                <a:latin typeface="Open Sans" panose="020B0606030504020204" pitchFamily="34" charset="0"/>
              </a:rPr>
              <a:t>Cores secundárias 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(laranja, verde e roxo) </a:t>
            </a:r>
          </a:p>
          <a:p>
            <a:endParaRPr lang="pt-BR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r>
              <a:rPr lang="pt-BR" dirty="0">
                <a:solidFill>
                  <a:srgbClr val="FF0000"/>
                </a:solidFill>
                <a:latin typeface="Open Sans" panose="020B0606030504020204" pitchFamily="34" charset="0"/>
              </a:rPr>
              <a:t>Cores terciárias 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(vermelho-arroxeado, vermelho-alaranjado, amarelo-alaranjado, amarelo-esverdeado, azul-arroxeado e azul-esverdeado).</a:t>
            </a:r>
          </a:p>
        </p:txBody>
      </p:sp>
    </p:spTree>
    <p:extLst>
      <p:ext uri="{BB962C8B-B14F-4D97-AF65-F5344CB8AC3E}">
        <p14:creationId xmlns:p14="http://schemas.microsoft.com/office/powerpoint/2010/main" val="409028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pic>
        <p:nvPicPr>
          <p:cNvPr id="3074" name="Picture 2" descr="Espectro">
            <a:extLst>
              <a:ext uri="{FF2B5EF4-FFF2-40B4-BE49-F238E27FC236}">
                <a16:creationId xmlns:a16="http://schemas.microsoft.com/office/drawing/2014/main" id="{8AD10E70-7A1C-57DA-884A-EE2562CA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18099">
            <a:off x="6802667" y="1027164"/>
            <a:ext cx="4559350" cy="45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BDA9877-9337-8C64-C3B6-AF12C94E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9560"/>
            <a:ext cx="5658326" cy="46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069547-9C16-438C-5F31-1912F0B9565D}"/>
              </a:ext>
            </a:extLst>
          </p:cNvPr>
          <p:cNvSpPr txBox="1"/>
          <p:nvPr/>
        </p:nvSpPr>
        <p:spPr>
          <a:xfrm>
            <a:off x="532072" y="1121038"/>
            <a:ext cx="111888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Branco e o preto: </a:t>
            </a:r>
            <a:r>
              <a:rPr lang="pt-BR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presença e ausência de luz</a:t>
            </a:r>
          </a:p>
          <a:p>
            <a:pPr algn="just"/>
            <a:endParaRPr lang="pt-BR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O branco e o preto (convencionalmente designados por cores) são apenas resultado da presença ou da ausência de luz. </a:t>
            </a: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cor branca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é a luz pura, quando há uma reflexão total das sete cores.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Já 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cor preta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nada mais é do que a ausência total de luz, porque nesse caso as cores não se refletem, elas são absorvidas.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Quando a luz do sol incide em um objeto branco, este reflete os raios solares enquanto um objeto preto absorve todos os raios solares.</a:t>
            </a:r>
          </a:p>
        </p:txBody>
      </p:sp>
    </p:spTree>
    <p:extLst>
      <p:ext uri="{BB962C8B-B14F-4D97-AF65-F5344CB8AC3E}">
        <p14:creationId xmlns:p14="http://schemas.microsoft.com/office/powerpoint/2010/main" val="197479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35E87-26E1-A5FD-29F2-A9FA09B6852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333333"/>
                </a:solidFill>
                <a:latin typeface="Open Sans" panose="020B0604020202020204" pitchFamily="34" charset="0"/>
              </a:rPr>
              <a:t>Teoria das Cores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8FCE4E-EFBB-AE8E-F089-218A9018C991}"/>
              </a:ext>
            </a:extLst>
          </p:cNvPr>
          <p:cNvSpPr txBox="1"/>
          <p:nvPr/>
        </p:nvSpPr>
        <p:spPr>
          <a:xfrm>
            <a:off x="480270" y="925983"/>
            <a:ext cx="113230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u="sng" dirty="0">
                <a:effectLst/>
                <a:latin typeface="Open Sans" panose="020B0606030504020204" pitchFamily="34" charset="0"/>
              </a:rPr>
              <a:t>Harmonia das cores</a:t>
            </a:r>
          </a:p>
          <a:p>
            <a:pPr algn="l"/>
            <a:endParaRPr lang="pt-BR" b="0" i="0" dirty="0">
              <a:solidFill>
                <a:srgbClr val="55A720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harmonia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das cores estuda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tipos de composições entre cores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para compreender quais as combinações podem ser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mais adequadas e atrativas 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para um determinado uso. 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harmonia analisa a aplicação das cores considerando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diferentes tons, intensidades e matizes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/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As combinações podem ser feitas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entre cores primárias, secundárias e terciárias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sendo importante considerar também se as </a:t>
            </a:r>
            <a:r>
              <a:rPr lang="pt-BR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cores são quentes ou frias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just"/>
            <a:endParaRPr lang="pt-BR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	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 estudo da harmonia das cores é feito a partir da análise de uma roda das cores.</a:t>
            </a:r>
          </a:p>
        </p:txBody>
      </p:sp>
    </p:spTree>
    <p:extLst>
      <p:ext uri="{BB962C8B-B14F-4D97-AF65-F5344CB8AC3E}">
        <p14:creationId xmlns:p14="http://schemas.microsoft.com/office/powerpoint/2010/main" val="35309744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12_TF11437505.potx" id="{F9C0451D-8002-4D45-914A-37C756DDA0D5}" vid="{9D1FDB6F-FCD1-4471-A418-462D106499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{70120B6F-288E-4E9F-AC96-634C62792A93}tf11437505_win32</Template>
  <TotalTime>189</TotalTime>
  <Words>2733</Words>
  <Application>Microsoft Office PowerPoint</Application>
  <PresentationFormat>Widescreen</PresentationFormat>
  <Paragraphs>216</Paragraphs>
  <Slides>57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6" baseType="lpstr">
      <vt:lpstr>Arial</vt:lpstr>
      <vt:lpstr>Calibri</vt:lpstr>
      <vt:lpstr>Georgia Pro Cond Light</vt:lpstr>
      <vt:lpstr>Helvetica</vt:lpstr>
      <vt:lpstr>montserratSemiBold</vt:lpstr>
      <vt:lpstr>Open Sans</vt:lpstr>
      <vt:lpstr>roboto</vt:lpstr>
      <vt:lpstr>Speak Pro</vt:lpstr>
      <vt:lpstr>RetrospectVTI</vt:lpstr>
      <vt:lpstr>Teoria das Cores</vt:lpstr>
      <vt:lpstr>Teoria das Cores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Teoria das Cores</dc:title>
  <dc:creator>UMBERTO VIEIRA DA SILVA</dc:creator>
  <cp:lastModifiedBy>UMBERTO VIEIRA DA SILVA</cp:lastModifiedBy>
  <cp:revision>67</cp:revision>
  <dcterms:created xsi:type="dcterms:W3CDTF">2023-01-26T17:05:13Z</dcterms:created>
  <dcterms:modified xsi:type="dcterms:W3CDTF">2023-01-26T20:15:05Z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